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5"/>
  </p:notesMasterIdLst>
  <p:sldIdLst>
    <p:sldId id="256" r:id="rId5"/>
    <p:sldId id="278" r:id="rId6"/>
    <p:sldId id="279" r:id="rId7"/>
    <p:sldId id="280" r:id="rId8"/>
    <p:sldId id="281" r:id="rId9"/>
    <p:sldId id="282" r:id="rId10"/>
    <p:sldId id="285" r:id="rId11"/>
    <p:sldId id="284" r:id="rId12"/>
    <p:sldId id="286" r:id="rId13"/>
    <p:sldId id="287" r:id="rId14"/>
    <p:sldId id="288" r:id="rId15"/>
    <p:sldId id="289" r:id="rId16"/>
    <p:sldId id="290" r:id="rId17"/>
    <p:sldId id="291" r:id="rId18"/>
    <p:sldId id="295" r:id="rId19"/>
    <p:sldId id="294" r:id="rId20"/>
    <p:sldId id="296" r:id="rId21"/>
    <p:sldId id="292" r:id="rId22"/>
    <p:sldId id="297" r:id="rId23"/>
    <p:sldId id="300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4_2">
  <dgm:title val=""/>
  <dgm:desc val=""/>
  <dgm:catLst>
    <dgm:cat type="accent4" pri="14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82CF9E-E3FC-4F78-A27A-004A9FA2030F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E4289B23-28F5-49C4-8C0F-21FDFB9C48B5}">
      <dgm:prSet/>
      <dgm:spPr/>
      <dgm:t>
        <a:bodyPr/>
        <a:lstStyle/>
        <a:p>
          <a:r>
            <a:rPr lang="en-US"/>
            <a:t>LOGISTIC : 78%</a:t>
          </a:r>
        </a:p>
      </dgm:t>
    </dgm:pt>
    <dgm:pt modelId="{C414A6AA-0058-4BFE-9732-4ECF227E5C05}" type="parTrans" cxnId="{30EB6B02-0BC0-4BC1-BF01-2F63EBC20965}">
      <dgm:prSet/>
      <dgm:spPr/>
      <dgm:t>
        <a:bodyPr/>
        <a:lstStyle/>
        <a:p>
          <a:endParaRPr lang="en-US"/>
        </a:p>
      </dgm:t>
    </dgm:pt>
    <dgm:pt modelId="{17D4204B-DE75-454D-8A52-D97F0A446F3F}" type="sibTrans" cxnId="{30EB6B02-0BC0-4BC1-BF01-2F63EBC20965}">
      <dgm:prSet/>
      <dgm:spPr/>
      <dgm:t>
        <a:bodyPr/>
        <a:lstStyle/>
        <a:p>
          <a:endParaRPr lang="en-US"/>
        </a:p>
      </dgm:t>
    </dgm:pt>
    <dgm:pt modelId="{949DBAA0-8CA0-47A0-96F9-516FBC3B1216}">
      <dgm:prSet/>
      <dgm:spPr/>
      <dgm:t>
        <a:bodyPr/>
        <a:lstStyle/>
        <a:p>
          <a:r>
            <a:rPr lang="en-US"/>
            <a:t>DT : 81%</a:t>
          </a:r>
        </a:p>
      </dgm:t>
    </dgm:pt>
    <dgm:pt modelId="{58793169-0A3E-4328-8C40-E42F029CA7EB}" type="parTrans" cxnId="{99628751-844F-4D9B-A78A-246CCF84FF92}">
      <dgm:prSet/>
      <dgm:spPr/>
      <dgm:t>
        <a:bodyPr/>
        <a:lstStyle/>
        <a:p>
          <a:endParaRPr lang="en-US"/>
        </a:p>
      </dgm:t>
    </dgm:pt>
    <dgm:pt modelId="{64B81D9E-C2AC-4EA9-8D3C-FA62CC8D3BD6}" type="sibTrans" cxnId="{99628751-844F-4D9B-A78A-246CCF84FF92}">
      <dgm:prSet/>
      <dgm:spPr/>
      <dgm:t>
        <a:bodyPr/>
        <a:lstStyle/>
        <a:p>
          <a:endParaRPr lang="en-US"/>
        </a:p>
      </dgm:t>
    </dgm:pt>
    <dgm:pt modelId="{54D2C416-BB6E-4C34-849C-70AB96A097A9}">
      <dgm:prSet/>
      <dgm:spPr/>
      <dgm:t>
        <a:bodyPr/>
        <a:lstStyle/>
        <a:p>
          <a:r>
            <a:rPr lang="en-US"/>
            <a:t>GBT : 83 %</a:t>
          </a:r>
        </a:p>
      </dgm:t>
    </dgm:pt>
    <dgm:pt modelId="{FF4FCB85-541D-4D62-9780-9997F5986869}" type="parTrans" cxnId="{98313186-7548-4864-A128-83718873C10F}">
      <dgm:prSet/>
      <dgm:spPr/>
      <dgm:t>
        <a:bodyPr/>
        <a:lstStyle/>
        <a:p>
          <a:endParaRPr lang="en-US"/>
        </a:p>
      </dgm:t>
    </dgm:pt>
    <dgm:pt modelId="{8BB103EB-BC1B-4E2C-AB24-CBE5B80AFDD9}" type="sibTrans" cxnId="{98313186-7548-4864-A128-83718873C10F}">
      <dgm:prSet/>
      <dgm:spPr/>
      <dgm:t>
        <a:bodyPr/>
        <a:lstStyle/>
        <a:p>
          <a:endParaRPr lang="en-US"/>
        </a:p>
      </dgm:t>
    </dgm:pt>
    <dgm:pt modelId="{29E95D9D-460D-4E47-9A02-6CA033A82814}">
      <dgm:prSet/>
      <dgm:spPr/>
      <dgm:t>
        <a:bodyPr/>
        <a:lstStyle/>
        <a:p>
          <a:r>
            <a:rPr lang="en-US"/>
            <a:t>LGBT : 84 %</a:t>
          </a:r>
        </a:p>
      </dgm:t>
    </dgm:pt>
    <dgm:pt modelId="{C8292727-402B-459F-A4C0-F7A84729ABF6}" type="parTrans" cxnId="{2F25FAB0-A7C9-4523-A02E-4D084E8A797B}">
      <dgm:prSet/>
      <dgm:spPr/>
      <dgm:t>
        <a:bodyPr/>
        <a:lstStyle/>
        <a:p>
          <a:endParaRPr lang="en-US"/>
        </a:p>
      </dgm:t>
    </dgm:pt>
    <dgm:pt modelId="{0DB25FC8-FD1B-49C6-B25C-5996D1085333}" type="sibTrans" cxnId="{2F25FAB0-A7C9-4523-A02E-4D084E8A797B}">
      <dgm:prSet/>
      <dgm:spPr/>
      <dgm:t>
        <a:bodyPr/>
        <a:lstStyle/>
        <a:p>
          <a:endParaRPr lang="en-US"/>
        </a:p>
      </dgm:t>
    </dgm:pt>
    <dgm:pt modelId="{5B036D3A-318C-4AC9-97A7-C338D45CE8AE}" type="pres">
      <dgm:prSet presAssocID="{5C82CF9E-E3FC-4F78-A27A-004A9FA2030F}" presName="linear" presStyleCnt="0">
        <dgm:presLayoutVars>
          <dgm:animLvl val="lvl"/>
          <dgm:resizeHandles val="exact"/>
        </dgm:presLayoutVars>
      </dgm:prSet>
      <dgm:spPr/>
    </dgm:pt>
    <dgm:pt modelId="{469D9BB7-D477-47F1-9910-1D622F3A8218}" type="pres">
      <dgm:prSet presAssocID="{E4289B23-28F5-49C4-8C0F-21FDFB9C48B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C5014AF-203A-4056-B707-76B8DD1FCD07}" type="pres">
      <dgm:prSet presAssocID="{17D4204B-DE75-454D-8A52-D97F0A446F3F}" presName="spacer" presStyleCnt="0"/>
      <dgm:spPr/>
    </dgm:pt>
    <dgm:pt modelId="{B462AFF9-9574-46A0-ACA5-3A235BD6A10B}" type="pres">
      <dgm:prSet presAssocID="{949DBAA0-8CA0-47A0-96F9-516FBC3B121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A9F25D7-CE12-45CD-85D8-968F5D0504DB}" type="pres">
      <dgm:prSet presAssocID="{64B81D9E-C2AC-4EA9-8D3C-FA62CC8D3BD6}" presName="spacer" presStyleCnt="0"/>
      <dgm:spPr/>
    </dgm:pt>
    <dgm:pt modelId="{2CFE6150-1504-43D0-BF88-5EC9A5C4F7BB}" type="pres">
      <dgm:prSet presAssocID="{54D2C416-BB6E-4C34-849C-70AB96A097A9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0B99D952-45E1-4F9D-B2D1-F9BDF58FEBC7}" type="pres">
      <dgm:prSet presAssocID="{8BB103EB-BC1B-4E2C-AB24-CBE5B80AFDD9}" presName="spacer" presStyleCnt="0"/>
      <dgm:spPr/>
    </dgm:pt>
    <dgm:pt modelId="{6C99C7E9-E1A1-4D15-AD6A-FF4D001F7331}" type="pres">
      <dgm:prSet presAssocID="{29E95D9D-460D-4E47-9A02-6CA033A8281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0EB6B02-0BC0-4BC1-BF01-2F63EBC20965}" srcId="{5C82CF9E-E3FC-4F78-A27A-004A9FA2030F}" destId="{E4289B23-28F5-49C4-8C0F-21FDFB9C48B5}" srcOrd="0" destOrd="0" parTransId="{C414A6AA-0058-4BFE-9732-4ECF227E5C05}" sibTransId="{17D4204B-DE75-454D-8A52-D97F0A446F3F}"/>
    <dgm:cxn modelId="{9FC83661-1B30-4377-996B-A8A767F2DC39}" type="presOf" srcId="{949DBAA0-8CA0-47A0-96F9-516FBC3B1216}" destId="{B462AFF9-9574-46A0-ACA5-3A235BD6A10B}" srcOrd="0" destOrd="0" presId="urn:microsoft.com/office/officeart/2005/8/layout/vList2"/>
    <dgm:cxn modelId="{99628751-844F-4D9B-A78A-246CCF84FF92}" srcId="{5C82CF9E-E3FC-4F78-A27A-004A9FA2030F}" destId="{949DBAA0-8CA0-47A0-96F9-516FBC3B1216}" srcOrd="1" destOrd="0" parTransId="{58793169-0A3E-4328-8C40-E42F029CA7EB}" sibTransId="{64B81D9E-C2AC-4EA9-8D3C-FA62CC8D3BD6}"/>
    <dgm:cxn modelId="{98313186-7548-4864-A128-83718873C10F}" srcId="{5C82CF9E-E3FC-4F78-A27A-004A9FA2030F}" destId="{54D2C416-BB6E-4C34-849C-70AB96A097A9}" srcOrd="2" destOrd="0" parTransId="{FF4FCB85-541D-4D62-9780-9997F5986869}" sibTransId="{8BB103EB-BC1B-4E2C-AB24-CBE5B80AFDD9}"/>
    <dgm:cxn modelId="{86675286-12CA-4332-B872-D9309020CDF8}" type="presOf" srcId="{5C82CF9E-E3FC-4F78-A27A-004A9FA2030F}" destId="{5B036D3A-318C-4AC9-97A7-C338D45CE8AE}" srcOrd="0" destOrd="0" presId="urn:microsoft.com/office/officeart/2005/8/layout/vList2"/>
    <dgm:cxn modelId="{2F25FAB0-A7C9-4523-A02E-4D084E8A797B}" srcId="{5C82CF9E-E3FC-4F78-A27A-004A9FA2030F}" destId="{29E95D9D-460D-4E47-9A02-6CA033A82814}" srcOrd="3" destOrd="0" parTransId="{C8292727-402B-459F-A4C0-F7A84729ABF6}" sibTransId="{0DB25FC8-FD1B-49C6-B25C-5996D1085333}"/>
    <dgm:cxn modelId="{35B325CF-69C6-4084-BB2F-42E2F6AD4A76}" type="presOf" srcId="{54D2C416-BB6E-4C34-849C-70AB96A097A9}" destId="{2CFE6150-1504-43D0-BF88-5EC9A5C4F7BB}" srcOrd="0" destOrd="0" presId="urn:microsoft.com/office/officeart/2005/8/layout/vList2"/>
    <dgm:cxn modelId="{D90EAEDE-780F-4659-9677-8A520196C290}" type="presOf" srcId="{E4289B23-28F5-49C4-8C0F-21FDFB9C48B5}" destId="{469D9BB7-D477-47F1-9910-1D622F3A8218}" srcOrd="0" destOrd="0" presId="urn:microsoft.com/office/officeart/2005/8/layout/vList2"/>
    <dgm:cxn modelId="{90C7ABFE-FC09-47C6-A47C-42F7927C3E39}" type="presOf" srcId="{29E95D9D-460D-4E47-9A02-6CA033A82814}" destId="{6C99C7E9-E1A1-4D15-AD6A-FF4D001F7331}" srcOrd="0" destOrd="0" presId="urn:microsoft.com/office/officeart/2005/8/layout/vList2"/>
    <dgm:cxn modelId="{CE6CBEF8-2BB8-4AA5-9E23-F78462F1F8FF}" type="presParOf" srcId="{5B036D3A-318C-4AC9-97A7-C338D45CE8AE}" destId="{469D9BB7-D477-47F1-9910-1D622F3A8218}" srcOrd="0" destOrd="0" presId="urn:microsoft.com/office/officeart/2005/8/layout/vList2"/>
    <dgm:cxn modelId="{A0BA4F43-57BF-4EB9-AA4E-91AB9C5E84DC}" type="presParOf" srcId="{5B036D3A-318C-4AC9-97A7-C338D45CE8AE}" destId="{EC5014AF-203A-4056-B707-76B8DD1FCD07}" srcOrd="1" destOrd="0" presId="urn:microsoft.com/office/officeart/2005/8/layout/vList2"/>
    <dgm:cxn modelId="{0E3BE45F-0433-4E8B-9AED-73DDE644B157}" type="presParOf" srcId="{5B036D3A-318C-4AC9-97A7-C338D45CE8AE}" destId="{B462AFF9-9574-46A0-ACA5-3A235BD6A10B}" srcOrd="2" destOrd="0" presId="urn:microsoft.com/office/officeart/2005/8/layout/vList2"/>
    <dgm:cxn modelId="{73D2BBD5-A529-444F-80FE-B73E9E360AB2}" type="presParOf" srcId="{5B036D3A-318C-4AC9-97A7-C338D45CE8AE}" destId="{0A9F25D7-CE12-45CD-85D8-968F5D0504DB}" srcOrd="3" destOrd="0" presId="urn:microsoft.com/office/officeart/2005/8/layout/vList2"/>
    <dgm:cxn modelId="{1520CE9D-0959-49E8-B3BF-D2989D79BEC4}" type="presParOf" srcId="{5B036D3A-318C-4AC9-97A7-C338D45CE8AE}" destId="{2CFE6150-1504-43D0-BF88-5EC9A5C4F7BB}" srcOrd="4" destOrd="0" presId="urn:microsoft.com/office/officeart/2005/8/layout/vList2"/>
    <dgm:cxn modelId="{790D11E8-639B-4F53-967D-B96A2FA7C250}" type="presParOf" srcId="{5B036D3A-318C-4AC9-97A7-C338D45CE8AE}" destId="{0B99D952-45E1-4F9D-B2D1-F9BDF58FEBC7}" srcOrd="5" destOrd="0" presId="urn:microsoft.com/office/officeart/2005/8/layout/vList2"/>
    <dgm:cxn modelId="{47905270-1ABE-4805-B7C1-4A16F0E82F88}" type="presParOf" srcId="{5B036D3A-318C-4AC9-97A7-C338D45CE8AE}" destId="{6C99C7E9-E1A1-4D15-AD6A-FF4D001F733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14C0F4E-5913-4E8B-A9A8-9CCF6E91603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4_2" csCatId="accent4" phldr="1"/>
      <dgm:spPr/>
      <dgm:t>
        <a:bodyPr/>
        <a:lstStyle/>
        <a:p>
          <a:endParaRPr lang="en-US"/>
        </a:p>
      </dgm:t>
    </dgm:pt>
    <dgm:pt modelId="{26DAF92B-20E7-4B82-B531-BA2D818A32ED}">
      <dgm:prSet/>
      <dgm:spPr/>
      <dgm:t>
        <a:bodyPr/>
        <a:lstStyle/>
        <a:p>
          <a:pPr>
            <a:defRPr cap="all"/>
          </a:pPr>
          <a:r>
            <a:rPr lang="en-US"/>
            <a:t>EXPECTED RESULTS. </a:t>
          </a:r>
        </a:p>
      </dgm:t>
    </dgm:pt>
    <dgm:pt modelId="{B0D994EC-DD05-4BD3-A86C-5594C0755FF7}" type="parTrans" cxnId="{D290919B-1A65-4E18-B49B-D31CEB86A3C0}">
      <dgm:prSet/>
      <dgm:spPr/>
      <dgm:t>
        <a:bodyPr/>
        <a:lstStyle/>
        <a:p>
          <a:endParaRPr lang="en-US"/>
        </a:p>
      </dgm:t>
    </dgm:pt>
    <dgm:pt modelId="{080F4C6F-BBB9-46E0-B41A-C1BD7C88BF67}" type="sibTrans" cxnId="{D290919B-1A65-4E18-B49B-D31CEB86A3C0}">
      <dgm:prSet/>
      <dgm:spPr/>
      <dgm:t>
        <a:bodyPr/>
        <a:lstStyle/>
        <a:p>
          <a:endParaRPr lang="en-US"/>
        </a:p>
      </dgm:t>
    </dgm:pt>
    <dgm:pt modelId="{8BBFAB03-130F-49BE-9C13-4323FCB1976A}">
      <dgm:prSet/>
      <dgm:spPr/>
      <dgm:t>
        <a:bodyPr/>
        <a:lstStyle/>
        <a:p>
          <a:pPr>
            <a:defRPr cap="all"/>
          </a:pPr>
          <a:r>
            <a:rPr lang="en-US"/>
            <a:t>MODEL JUSTIFIES OUR ASSUMPTIONS</a:t>
          </a:r>
        </a:p>
      </dgm:t>
    </dgm:pt>
    <dgm:pt modelId="{96FC44D3-3B85-4A08-B134-C50AFCA7D8D7}" type="parTrans" cxnId="{B0AEF5C7-FAA0-4B5C-A2C6-0049B5DAC601}">
      <dgm:prSet/>
      <dgm:spPr/>
      <dgm:t>
        <a:bodyPr/>
        <a:lstStyle/>
        <a:p>
          <a:endParaRPr lang="en-US"/>
        </a:p>
      </dgm:t>
    </dgm:pt>
    <dgm:pt modelId="{A50BE990-2103-4AD1-A14A-BB1139FDCB9F}" type="sibTrans" cxnId="{B0AEF5C7-FAA0-4B5C-A2C6-0049B5DAC601}">
      <dgm:prSet/>
      <dgm:spPr/>
      <dgm:t>
        <a:bodyPr/>
        <a:lstStyle/>
        <a:p>
          <a:endParaRPr lang="en-US"/>
        </a:p>
      </dgm:t>
    </dgm:pt>
    <dgm:pt modelId="{98B30FFB-8F03-43EB-8BE2-51D8ED36C43B}">
      <dgm:prSet/>
      <dgm:spPr/>
      <dgm:t>
        <a:bodyPr/>
        <a:lstStyle/>
        <a:p>
          <a:pPr>
            <a:defRPr cap="all"/>
          </a:pPr>
          <a:r>
            <a:rPr lang="en-US"/>
            <a:t>SCOPE OF IMPROVEMENT</a:t>
          </a:r>
        </a:p>
      </dgm:t>
    </dgm:pt>
    <dgm:pt modelId="{266C5241-E106-4509-8985-02ED270F2577}" type="parTrans" cxnId="{2D2F8D67-DAC7-4EE0-9D0B-BD1A047095F3}">
      <dgm:prSet/>
      <dgm:spPr/>
      <dgm:t>
        <a:bodyPr/>
        <a:lstStyle/>
        <a:p>
          <a:endParaRPr lang="en-US"/>
        </a:p>
      </dgm:t>
    </dgm:pt>
    <dgm:pt modelId="{871A0224-DF74-475C-90E5-F048F4303E67}" type="sibTrans" cxnId="{2D2F8D67-DAC7-4EE0-9D0B-BD1A047095F3}">
      <dgm:prSet/>
      <dgm:spPr/>
      <dgm:t>
        <a:bodyPr/>
        <a:lstStyle/>
        <a:p>
          <a:endParaRPr lang="en-US"/>
        </a:p>
      </dgm:t>
    </dgm:pt>
    <dgm:pt modelId="{F420F9D7-613A-46BF-8143-7239F9E727F0}" type="pres">
      <dgm:prSet presAssocID="{B14C0F4E-5913-4E8B-A9A8-9CCF6E91603F}" presName="root" presStyleCnt="0">
        <dgm:presLayoutVars>
          <dgm:dir/>
          <dgm:resizeHandles val="exact"/>
        </dgm:presLayoutVars>
      </dgm:prSet>
      <dgm:spPr/>
    </dgm:pt>
    <dgm:pt modelId="{21AC62B7-A501-4E9A-8DEF-1A854D3D9A81}" type="pres">
      <dgm:prSet presAssocID="{26DAF92B-20E7-4B82-B531-BA2D818A32ED}" presName="compNode" presStyleCnt="0"/>
      <dgm:spPr/>
    </dgm:pt>
    <dgm:pt modelId="{BDD01BD4-DD65-43B8-B636-2A69AD07CA33}" type="pres">
      <dgm:prSet presAssocID="{26DAF92B-20E7-4B82-B531-BA2D818A32ED}" presName="iconBgRect" presStyleLbl="bgShp" presStyleIdx="0" presStyleCnt="3"/>
      <dgm:spPr/>
    </dgm:pt>
    <dgm:pt modelId="{F6C64DA0-4F3B-4CFB-861C-D5476D9A4C5A}" type="pres">
      <dgm:prSet presAssocID="{26DAF92B-20E7-4B82-B531-BA2D818A32E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8F0DAD18-8380-4665-A230-068FB21A6908}" type="pres">
      <dgm:prSet presAssocID="{26DAF92B-20E7-4B82-B531-BA2D818A32ED}" presName="spaceRect" presStyleCnt="0"/>
      <dgm:spPr/>
    </dgm:pt>
    <dgm:pt modelId="{20B9B95A-5991-4FA6-80C9-8D728DF5F63E}" type="pres">
      <dgm:prSet presAssocID="{26DAF92B-20E7-4B82-B531-BA2D818A32ED}" presName="textRect" presStyleLbl="revTx" presStyleIdx="0" presStyleCnt="3">
        <dgm:presLayoutVars>
          <dgm:chMax val="1"/>
          <dgm:chPref val="1"/>
        </dgm:presLayoutVars>
      </dgm:prSet>
      <dgm:spPr/>
    </dgm:pt>
    <dgm:pt modelId="{74EA4BD1-DF94-46D6-982E-B5A892F42492}" type="pres">
      <dgm:prSet presAssocID="{080F4C6F-BBB9-46E0-B41A-C1BD7C88BF67}" presName="sibTrans" presStyleCnt="0"/>
      <dgm:spPr/>
    </dgm:pt>
    <dgm:pt modelId="{B3A40A78-1173-4F7F-A026-C576D12069AB}" type="pres">
      <dgm:prSet presAssocID="{8BBFAB03-130F-49BE-9C13-4323FCB1976A}" presName="compNode" presStyleCnt="0"/>
      <dgm:spPr/>
    </dgm:pt>
    <dgm:pt modelId="{CEF08313-BE4D-4B7B-A5C6-CC0849E8801C}" type="pres">
      <dgm:prSet presAssocID="{8BBFAB03-130F-49BE-9C13-4323FCB1976A}" presName="iconBgRect" presStyleLbl="bgShp" presStyleIdx="1" presStyleCnt="3"/>
      <dgm:spPr/>
    </dgm:pt>
    <dgm:pt modelId="{01293798-04AA-4E34-8B1B-52015DA9C15C}" type="pres">
      <dgm:prSet presAssocID="{8BBFAB03-130F-49BE-9C13-4323FCB1976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CB0BB33B-9D33-47D6-BC17-B54B4CC24CAD}" type="pres">
      <dgm:prSet presAssocID="{8BBFAB03-130F-49BE-9C13-4323FCB1976A}" presName="spaceRect" presStyleCnt="0"/>
      <dgm:spPr/>
    </dgm:pt>
    <dgm:pt modelId="{1A86DE6C-B9FF-4A76-93A7-648278FE0D88}" type="pres">
      <dgm:prSet presAssocID="{8BBFAB03-130F-49BE-9C13-4323FCB1976A}" presName="textRect" presStyleLbl="revTx" presStyleIdx="1" presStyleCnt="3">
        <dgm:presLayoutVars>
          <dgm:chMax val="1"/>
          <dgm:chPref val="1"/>
        </dgm:presLayoutVars>
      </dgm:prSet>
      <dgm:spPr/>
    </dgm:pt>
    <dgm:pt modelId="{E8A83167-9C65-48F2-A070-F31C9C773B48}" type="pres">
      <dgm:prSet presAssocID="{A50BE990-2103-4AD1-A14A-BB1139FDCB9F}" presName="sibTrans" presStyleCnt="0"/>
      <dgm:spPr/>
    </dgm:pt>
    <dgm:pt modelId="{E43BD8FF-3E9A-415D-B28B-4C43202E87B4}" type="pres">
      <dgm:prSet presAssocID="{98B30FFB-8F03-43EB-8BE2-51D8ED36C43B}" presName="compNode" presStyleCnt="0"/>
      <dgm:spPr/>
    </dgm:pt>
    <dgm:pt modelId="{C1880F6B-1B71-43DB-9720-4248CCFC066F}" type="pres">
      <dgm:prSet presAssocID="{98B30FFB-8F03-43EB-8BE2-51D8ED36C43B}" presName="iconBgRect" presStyleLbl="bgShp" presStyleIdx="2" presStyleCnt="3"/>
      <dgm:spPr/>
    </dgm:pt>
    <dgm:pt modelId="{4079CD09-1A96-4AC6-8696-96853544E404}" type="pres">
      <dgm:prSet presAssocID="{98B30FFB-8F03-43EB-8BE2-51D8ED36C43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CCE9B4EC-5F4E-4B3A-A192-2CB87545B64F}" type="pres">
      <dgm:prSet presAssocID="{98B30FFB-8F03-43EB-8BE2-51D8ED36C43B}" presName="spaceRect" presStyleCnt="0"/>
      <dgm:spPr/>
    </dgm:pt>
    <dgm:pt modelId="{39E6FC22-B5B4-4F81-9585-4ED3E87B58D9}" type="pres">
      <dgm:prSet presAssocID="{98B30FFB-8F03-43EB-8BE2-51D8ED36C43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D2F8D67-DAC7-4EE0-9D0B-BD1A047095F3}" srcId="{B14C0F4E-5913-4E8B-A9A8-9CCF6E91603F}" destId="{98B30FFB-8F03-43EB-8BE2-51D8ED36C43B}" srcOrd="2" destOrd="0" parTransId="{266C5241-E106-4509-8985-02ED270F2577}" sibTransId="{871A0224-DF74-475C-90E5-F048F4303E67}"/>
    <dgm:cxn modelId="{123CAA75-151F-47EC-9293-20BF7E01CFFE}" type="presOf" srcId="{26DAF92B-20E7-4B82-B531-BA2D818A32ED}" destId="{20B9B95A-5991-4FA6-80C9-8D728DF5F63E}" srcOrd="0" destOrd="0" presId="urn:microsoft.com/office/officeart/2018/5/layout/IconCircleLabelList"/>
    <dgm:cxn modelId="{AA05DE7D-DEDB-478C-AB67-88B1A20A3D62}" type="presOf" srcId="{B14C0F4E-5913-4E8B-A9A8-9CCF6E91603F}" destId="{F420F9D7-613A-46BF-8143-7239F9E727F0}" srcOrd="0" destOrd="0" presId="urn:microsoft.com/office/officeart/2018/5/layout/IconCircleLabelList"/>
    <dgm:cxn modelId="{81DDBB84-F6D3-403D-A989-9075B424A39D}" type="presOf" srcId="{98B30FFB-8F03-43EB-8BE2-51D8ED36C43B}" destId="{39E6FC22-B5B4-4F81-9585-4ED3E87B58D9}" srcOrd="0" destOrd="0" presId="urn:microsoft.com/office/officeart/2018/5/layout/IconCircleLabelList"/>
    <dgm:cxn modelId="{D290919B-1A65-4E18-B49B-D31CEB86A3C0}" srcId="{B14C0F4E-5913-4E8B-A9A8-9CCF6E91603F}" destId="{26DAF92B-20E7-4B82-B531-BA2D818A32ED}" srcOrd="0" destOrd="0" parTransId="{B0D994EC-DD05-4BD3-A86C-5594C0755FF7}" sibTransId="{080F4C6F-BBB9-46E0-B41A-C1BD7C88BF67}"/>
    <dgm:cxn modelId="{830AEFA4-87A1-4E23-880D-91757A48062D}" type="presOf" srcId="{8BBFAB03-130F-49BE-9C13-4323FCB1976A}" destId="{1A86DE6C-B9FF-4A76-93A7-648278FE0D88}" srcOrd="0" destOrd="0" presId="urn:microsoft.com/office/officeart/2018/5/layout/IconCircleLabelList"/>
    <dgm:cxn modelId="{B0AEF5C7-FAA0-4B5C-A2C6-0049B5DAC601}" srcId="{B14C0F4E-5913-4E8B-A9A8-9CCF6E91603F}" destId="{8BBFAB03-130F-49BE-9C13-4323FCB1976A}" srcOrd="1" destOrd="0" parTransId="{96FC44D3-3B85-4A08-B134-C50AFCA7D8D7}" sibTransId="{A50BE990-2103-4AD1-A14A-BB1139FDCB9F}"/>
    <dgm:cxn modelId="{5252BF17-D4FF-491A-B06C-B1FC51FABF3A}" type="presParOf" srcId="{F420F9D7-613A-46BF-8143-7239F9E727F0}" destId="{21AC62B7-A501-4E9A-8DEF-1A854D3D9A81}" srcOrd="0" destOrd="0" presId="urn:microsoft.com/office/officeart/2018/5/layout/IconCircleLabelList"/>
    <dgm:cxn modelId="{3EDCCE7A-9F9B-4E58-9000-E46CCECBEA2B}" type="presParOf" srcId="{21AC62B7-A501-4E9A-8DEF-1A854D3D9A81}" destId="{BDD01BD4-DD65-43B8-B636-2A69AD07CA33}" srcOrd="0" destOrd="0" presId="urn:microsoft.com/office/officeart/2018/5/layout/IconCircleLabelList"/>
    <dgm:cxn modelId="{6D238D1A-4458-43BE-8D13-BDE5E4894134}" type="presParOf" srcId="{21AC62B7-A501-4E9A-8DEF-1A854D3D9A81}" destId="{F6C64DA0-4F3B-4CFB-861C-D5476D9A4C5A}" srcOrd="1" destOrd="0" presId="urn:microsoft.com/office/officeart/2018/5/layout/IconCircleLabelList"/>
    <dgm:cxn modelId="{4DA428D9-9227-4D7B-BD7C-90A8EB9CE2A5}" type="presParOf" srcId="{21AC62B7-A501-4E9A-8DEF-1A854D3D9A81}" destId="{8F0DAD18-8380-4665-A230-068FB21A6908}" srcOrd="2" destOrd="0" presId="urn:microsoft.com/office/officeart/2018/5/layout/IconCircleLabelList"/>
    <dgm:cxn modelId="{E36678D3-97C6-44EC-971F-D0AE520123CB}" type="presParOf" srcId="{21AC62B7-A501-4E9A-8DEF-1A854D3D9A81}" destId="{20B9B95A-5991-4FA6-80C9-8D728DF5F63E}" srcOrd="3" destOrd="0" presId="urn:microsoft.com/office/officeart/2018/5/layout/IconCircleLabelList"/>
    <dgm:cxn modelId="{5CED74B6-2005-4C7E-936F-62F6DEDC5DA8}" type="presParOf" srcId="{F420F9D7-613A-46BF-8143-7239F9E727F0}" destId="{74EA4BD1-DF94-46D6-982E-B5A892F42492}" srcOrd="1" destOrd="0" presId="urn:microsoft.com/office/officeart/2018/5/layout/IconCircleLabelList"/>
    <dgm:cxn modelId="{06327202-41D2-447E-A786-7D3A1F688976}" type="presParOf" srcId="{F420F9D7-613A-46BF-8143-7239F9E727F0}" destId="{B3A40A78-1173-4F7F-A026-C576D12069AB}" srcOrd="2" destOrd="0" presId="urn:microsoft.com/office/officeart/2018/5/layout/IconCircleLabelList"/>
    <dgm:cxn modelId="{82A2BFE5-4885-4429-A5AF-3694506BC635}" type="presParOf" srcId="{B3A40A78-1173-4F7F-A026-C576D12069AB}" destId="{CEF08313-BE4D-4B7B-A5C6-CC0849E8801C}" srcOrd="0" destOrd="0" presId="urn:microsoft.com/office/officeart/2018/5/layout/IconCircleLabelList"/>
    <dgm:cxn modelId="{AA922E37-A4AC-4F91-BA6F-4AEB761FEE68}" type="presParOf" srcId="{B3A40A78-1173-4F7F-A026-C576D12069AB}" destId="{01293798-04AA-4E34-8B1B-52015DA9C15C}" srcOrd="1" destOrd="0" presId="urn:microsoft.com/office/officeart/2018/5/layout/IconCircleLabelList"/>
    <dgm:cxn modelId="{BC91144D-DF25-4D8C-94D9-A86938FBB4B3}" type="presParOf" srcId="{B3A40A78-1173-4F7F-A026-C576D12069AB}" destId="{CB0BB33B-9D33-47D6-BC17-B54B4CC24CAD}" srcOrd="2" destOrd="0" presId="urn:microsoft.com/office/officeart/2018/5/layout/IconCircleLabelList"/>
    <dgm:cxn modelId="{4C137844-FFFC-4486-954C-4B9950515E69}" type="presParOf" srcId="{B3A40A78-1173-4F7F-A026-C576D12069AB}" destId="{1A86DE6C-B9FF-4A76-93A7-648278FE0D88}" srcOrd="3" destOrd="0" presId="urn:microsoft.com/office/officeart/2018/5/layout/IconCircleLabelList"/>
    <dgm:cxn modelId="{66F6614B-28B5-4F29-82B1-7A6486E5FF9A}" type="presParOf" srcId="{F420F9D7-613A-46BF-8143-7239F9E727F0}" destId="{E8A83167-9C65-48F2-A070-F31C9C773B48}" srcOrd="3" destOrd="0" presId="urn:microsoft.com/office/officeart/2018/5/layout/IconCircleLabelList"/>
    <dgm:cxn modelId="{9CF3F4BF-6856-47AC-AD11-6C67D54417B0}" type="presParOf" srcId="{F420F9D7-613A-46BF-8143-7239F9E727F0}" destId="{E43BD8FF-3E9A-415D-B28B-4C43202E87B4}" srcOrd="4" destOrd="0" presId="urn:microsoft.com/office/officeart/2018/5/layout/IconCircleLabelList"/>
    <dgm:cxn modelId="{344662A3-F7F0-463D-B091-E0FEEBDBD2D4}" type="presParOf" srcId="{E43BD8FF-3E9A-415D-B28B-4C43202E87B4}" destId="{C1880F6B-1B71-43DB-9720-4248CCFC066F}" srcOrd="0" destOrd="0" presId="urn:microsoft.com/office/officeart/2018/5/layout/IconCircleLabelList"/>
    <dgm:cxn modelId="{15382C2A-5F6C-4331-B3DE-7DAF731AF5BC}" type="presParOf" srcId="{E43BD8FF-3E9A-415D-B28B-4C43202E87B4}" destId="{4079CD09-1A96-4AC6-8696-96853544E404}" srcOrd="1" destOrd="0" presId="urn:microsoft.com/office/officeart/2018/5/layout/IconCircleLabelList"/>
    <dgm:cxn modelId="{0942FDC8-6257-42C7-A2BF-784414126441}" type="presParOf" srcId="{E43BD8FF-3E9A-415D-B28B-4C43202E87B4}" destId="{CCE9B4EC-5F4E-4B3A-A192-2CB87545B64F}" srcOrd="2" destOrd="0" presId="urn:microsoft.com/office/officeart/2018/5/layout/IconCircleLabelList"/>
    <dgm:cxn modelId="{DEAD8E49-87BD-42F1-A91C-23F50EF3FB92}" type="presParOf" srcId="{E43BD8FF-3E9A-415D-B28B-4C43202E87B4}" destId="{39E6FC22-B5B4-4F81-9585-4ED3E87B58D9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9D9BB7-D477-47F1-9910-1D622F3A8218}">
      <dsp:nvSpPr>
        <dsp:cNvPr id="0" name=""/>
        <dsp:cNvSpPr/>
      </dsp:nvSpPr>
      <dsp:spPr>
        <a:xfrm>
          <a:off x="0" y="13362"/>
          <a:ext cx="9720262" cy="9126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LOGISTIC : 78%</a:t>
          </a:r>
        </a:p>
      </dsp:txBody>
      <dsp:txXfrm>
        <a:off x="44549" y="57911"/>
        <a:ext cx="9631164" cy="823502"/>
      </dsp:txXfrm>
    </dsp:sp>
    <dsp:sp modelId="{B462AFF9-9574-46A0-ACA5-3A235BD6A10B}">
      <dsp:nvSpPr>
        <dsp:cNvPr id="0" name=""/>
        <dsp:cNvSpPr/>
      </dsp:nvSpPr>
      <dsp:spPr>
        <a:xfrm>
          <a:off x="0" y="1041162"/>
          <a:ext cx="9720262" cy="9126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DT : 81%</a:t>
          </a:r>
        </a:p>
      </dsp:txBody>
      <dsp:txXfrm>
        <a:off x="44549" y="1085711"/>
        <a:ext cx="9631164" cy="823502"/>
      </dsp:txXfrm>
    </dsp:sp>
    <dsp:sp modelId="{2CFE6150-1504-43D0-BF88-5EC9A5C4F7BB}">
      <dsp:nvSpPr>
        <dsp:cNvPr id="0" name=""/>
        <dsp:cNvSpPr/>
      </dsp:nvSpPr>
      <dsp:spPr>
        <a:xfrm>
          <a:off x="0" y="2068962"/>
          <a:ext cx="9720262" cy="9126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GBT : 83 %</a:t>
          </a:r>
        </a:p>
      </dsp:txBody>
      <dsp:txXfrm>
        <a:off x="44549" y="2113511"/>
        <a:ext cx="9631164" cy="823502"/>
      </dsp:txXfrm>
    </dsp:sp>
    <dsp:sp modelId="{6C99C7E9-E1A1-4D15-AD6A-FF4D001F7331}">
      <dsp:nvSpPr>
        <dsp:cNvPr id="0" name=""/>
        <dsp:cNvSpPr/>
      </dsp:nvSpPr>
      <dsp:spPr>
        <a:xfrm>
          <a:off x="0" y="3096762"/>
          <a:ext cx="9720262" cy="9126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LGBT : 84 %</a:t>
          </a:r>
        </a:p>
      </dsp:txBody>
      <dsp:txXfrm>
        <a:off x="44549" y="3141311"/>
        <a:ext cx="9631164" cy="8235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01BD4-DD65-43B8-B636-2A69AD07CA33}">
      <dsp:nvSpPr>
        <dsp:cNvPr id="0" name=""/>
        <dsp:cNvSpPr/>
      </dsp:nvSpPr>
      <dsp:spPr>
        <a:xfrm>
          <a:off x="614381" y="503862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C64DA0-4F3B-4CFB-861C-D5476D9A4C5A}">
      <dsp:nvSpPr>
        <dsp:cNvPr id="0" name=""/>
        <dsp:cNvSpPr/>
      </dsp:nvSpPr>
      <dsp:spPr>
        <a:xfrm>
          <a:off x="987318" y="876800"/>
          <a:ext cx="1004062" cy="10040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B9B95A-5991-4FA6-80C9-8D728DF5F63E}">
      <dsp:nvSpPr>
        <dsp:cNvPr id="0" name=""/>
        <dsp:cNvSpPr/>
      </dsp:nvSpPr>
      <dsp:spPr>
        <a:xfrm>
          <a:off x="54974" y="2798862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700" kern="1200"/>
            <a:t>EXPECTED RESULTS. </a:t>
          </a:r>
        </a:p>
      </dsp:txBody>
      <dsp:txXfrm>
        <a:off x="54974" y="2798862"/>
        <a:ext cx="2868750" cy="720000"/>
      </dsp:txXfrm>
    </dsp:sp>
    <dsp:sp modelId="{CEF08313-BE4D-4B7B-A5C6-CC0849E8801C}">
      <dsp:nvSpPr>
        <dsp:cNvPr id="0" name=""/>
        <dsp:cNvSpPr/>
      </dsp:nvSpPr>
      <dsp:spPr>
        <a:xfrm>
          <a:off x="3985162" y="503862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293798-04AA-4E34-8B1B-52015DA9C15C}">
      <dsp:nvSpPr>
        <dsp:cNvPr id="0" name=""/>
        <dsp:cNvSpPr/>
      </dsp:nvSpPr>
      <dsp:spPr>
        <a:xfrm>
          <a:off x="4358099" y="876800"/>
          <a:ext cx="1004062" cy="10040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86DE6C-B9FF-4A76-93A7-648278FE0D88}">
      <dsp:nvSpPr>
        <dsp:cNvPr id="0" name=""/>
        <dsp:cNvSpPr/>
      </dsp:nvSpPr>
      <dsp:spPr>
        <a:xfrm>
          <a:off x="3425756" y="2798862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700" kern="1200"/>
            <a:t>MODEL JUSTIFIES OUR ASSUMPTIONS</a:t>
          </a:r>
        </a:p>
      </dsp:txBody>
      <dsp:txXfrm>
        <a:off x="3425756" y="2798862"/>
        <a:ext cx="2868750" cy="720000"/>
      </dsp:txXfrm>
    </dsp:sp>
    <dsp:sp modelId="{C1880F6B-1B71-43DB-9720-4248CCFC066F}">
      <dsp:nvSpPr>
        <dsp:cNvPr id="0" name=""/>
        <dsp:cNvSpPr/>
      </dsp:nvSpPr>
      <dsp:spPr>
        <a:xfrm>
          <a:off x="7355943" y="503862"/>
          <a:ext cx="1749937" cy="17499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79CD09-1A96-4AC6-8696-96853544E404}">
      <dsp:nvSpPr>
        <dsp:cNvPr id="0" name=""/>
        <dsp:cNvSpPr/>
      </dsp:nvSpPr>
      <dsp:spPr>
        <a:xfrm>
          <a:off x="7728881" y="876800"/>
          <a:ext cx="1004062" cy="10040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E6FC22-B5B4-4F81-9585-4ED3E87B58D9}">
      <dsp:nvSpPr>
        <dsp:cNvPr id="0" name=""/>
        <dsp:cNvSpPr/>
      </dsp:nvSpPr>
      <dsp:spPr>
        <a:xfrm>
          <a:off x="6796537" y="2798862"/>
          <a:ext cx="2868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700" kern="1200"/>
            <a:t>SCOPE OF IMPROVEMENT</a:t>
          </a:r>
        </a:p>
      </dsp:txBody>
      <dsp:txXfrm>
        <a:off x="6796537" y="2798862"/>
        <a:ext cx="2868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5/5/2021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5" Type="http://schemas.openxmlformats.org/officeDocument/2006/relationships/image" Target="../media/image19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police.uk/data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7" r="54891" b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4FE1B9C8-0443-4506-BBD6-3AF8DE46D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12192000" cy="2298032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>
            <a:normAutofit/>
          </a:bodyPr>
          <a:lstStyle/>
          <a:p>
            <a:r>
              <a:rPr lang="en-US"/>
              <a:t>UK CRIME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>
            <a:normAutofit/>
          </a:bodyPr>
          <a:lstStyle/>
          <a:p>
            <a:r>
              <a:rPr lang="en-US"/>
              <a:t>Vishal Pathak (George Washington University)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54C29FE-6D99-4083-90D8-9683EA5D4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AAAE1B8-C209-49B9-AD1D-4E9F2DC46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cap="all" spc="2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POST PANDEMIC 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02437296-A4C8-4252-A5E7-75B5BFB478E0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76"/>
          <a:stretch/>
        </p:blipFill>
        <p:spPr>
          <a:xfrm>
            <a:off x="20" y="10"/>
            <a:ext cx="12191980" cy="45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117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2DD0C21-8FEE-4C18-8789-CC8ABE206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4B51757-7607-4CEA-A0EE-3C5BDC2C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198F78-27A5-43A3-B13C-174E5C0F0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OBSERVATION 3  PRE-PANDEMIC </a:t>
            </a:r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DD86F0E9-6D4A-40E7-B917-6C5455330F9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952" y="640080"/>
            <a:ext cx="6180292" cy="3306457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EF39256-F095-41C8-8707-6C1A665E8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406507" y="5220212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0763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2DD0C21-8FEE-4C18-8789-CC8ABE206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4B51757-7607-4CEA-A0EE-3C5BDC2C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EA962D-12DC-455B-844C-4D5836F06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POST PANDEMIC 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94F1B384-22A6-4F4D-985F-42B9696DCCC0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56" b="13127"/>
          <a:stretch/>
        </p:blipFill>
        <p:spPr>
          <a:xfrm>
            <a:off x="1502659" y="640080"/>
            <a:ext cx="9180878" cy="3306457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EF39256-F095-41C8-8707-6C1A665E8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406507" y="5220212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0219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8CD225B-D4C3-44F7-A48E-176A015D5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cap="all" spc="2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OBSERVATION 4 Pre-PANDEMIC</a:t>
            </a:r>
            <a:endParaRPr lang="en-US" kern="1200" cap="all" spc="200" baseline="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Chart&#10;&#10;Description automatically generated with medium confidence">
            <a:extLst>
              <a:ext uri="{FF2B5EF4-FFF2-40B4-BE49-F238E27FC236}">
                <a16:creationId xmlns:a16="http://schemas.microsoft.com/office/drawing/2014/main" id="{29C81E7C-2AD2-42F6-ABB2-B61D379B9C6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98" b="1878"/>
          <a:stretch/>
        </p:blipFill>
        <p:spPr>
          <a:xfrm>
            <a:off x="20" y="10"/>
            <a:ext cx="12191980" cy="45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809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42DD0C21-8FEE-4C18-8789-CC8ABE206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4B51757-7607-4CEA-A0EE-3C5BDC2C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E7ED23-859E-4269-9757-12BE4BF49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POST PANDEMIC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75F66523-4621-4F41-B4F6-0E20160B7658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4" b="5327"/>
          <a:stretch/>
        </p:blipFill>
        <p:spPr>
          <a:xfrm>
            <a:off x="1502639" y="640080"/>
            <a:ext cx="9180918" cy="3306457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EF39256-F095-41C8-8707-6C1A665E8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406507" y="5220212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540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241DE-937E-417E-B23D-7C72AE30F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 dirty="0"/>
              <a:t>MODELLING RESULTS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3ECA45F-29EC-4E47-91A2-E1F4C5A895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8858637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87326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8D18-0721-41C9-BC27-6B90829AA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D5F4EE-91B0-4243-9AEF-525AE74D1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904" y="2499360"/>
            <a:ext cx="8928751" cy="149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269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42DD0C21-8FEE-4C18-8789-CC8ABE206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4B51757-7607-4CEA-A0EE-3C5BDC2C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53C5FC-05D4-422D-92B7-C1317D8DD2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AUC CURVE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C81E4B4-C6CF-4268-883B-923CFBB61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50034" y="640080"/>
            <a:ext cx="4686128" cy="3306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FEF39256-F095-41C8-8707-6C1A665E8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406507" y="5220212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5234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7">
            <a:extLst>
              <a:ext uri="{FF2B5EF4-FFF2-40B4-BE49-F238E27FC236}">
                <a16:creationId xmlns:a16="http://schemas.microsoft.com/office/drawing/2014/main" id="{B5068B1C-1A28-475A-A0E0-4C23200D82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F93992-4119-4BB6-ADDC-F9DCC9C3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04333"/>
            <a:ext cx="4958290" cy="5249334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</a:rPr>
              <a:t>CHALLENGES FACED</a:t>
            </a:r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6D428773-F789-43B7-B5FD-AE49E5BD2E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FBDAB-8262-4CEE-B750-E4E112B2F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8600" y="804333"/>
            <a:ext cx="5130800" cy="5249334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1) DIRTY DATA </a:t>
            </a:r>
          </a:p>
          <a:p>
            <a:r>
              <a:rPr lang="en-US">
                <a:solidFill>
                  <a:srgbClr val="FFFFFF"/>
                </a:solidFill>
              </a:rPr>
              <a:t>2) DATA UNDERSTANDING</a:t>
            </a:r>
          </a:p>
          <a:p>
            <a:r>
              <a:rPr lang="en-US">
                <a:solidFill>
                  <a:srgbClr val="FFFFFF"/>
                </a:solidFill>
              </a:rPr>
              <a:t>3) PECULIAR OBSERVATIONS</a:t>
            </a:r>
          </a:p>
          <a:p>
            <a:r>
              <a:rPr lang="en-US">
                <a:solidFill>
                  <a:srgbClr val="FFFFFF"/>
                </a:solidFill>
              </a:rPr>
              <a:t>4) COMPUTATIONAL POWER &amp; ANALYSIS</a:t>
            </a:r>
          </a:p>
          <a:p>
            <a:r>
              <a:rPr lang="en-US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9020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285EE-A87E-4C44-A86A-6AABC9D49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>
            <a:normAutofit/>
          </a:bodyPr>
          <a:lstStyle/>
          <a:p>
            <a:r>
              <a:rPr lang="en-US"/>
              <a:t>CONCLUSION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DACA487-37EF-4D6E-9467-8BCE0CA620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5619331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1587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3E4A9-86FD-48CB-A2BB-B13972692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>
            <a:normAutofit/>
          </a:bodyPr>
          <a:lstStyle/>
          <a:p>
            <a:r>
              <a:rPr lang="en-US" dirty="0" err="1"/>
              <a:t>INtroduction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45532-C87C-42E7-9B67-092303A7F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018271" cy="4023360"/>
          </a:xfrm>
        </p:spPr>
        <p:txBody>
          <a:bodyPr>
            <a:normAutofit/>
          </a:bodyPr>
          <a:lstStyle/>
          <a:p>
            <a:r>
              <a:rPr lang="en-US"/>
              <a:t>CRIME ANALYSIS HAS ALWAYS BEEN A FASCINATING AREA FOR STATISTICS AND ML RESEARCHERS IN LAST DECADE. ONE SUCH AREA HAS DEVELOPED HOW CRIME &amp; CRIME PATTERNS CHANGES WHEN PANDEMIC HITS WORLD.</a:t>
            </a:r>
          </a:p>
          <a:p>
            <a:endParaRPr lang="en-US" baseline="-25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8434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A54BF-BB09-4730-9B8B-9C6D2D1A7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CODe</a:t>
            </a:r>
            <a:r>
              <a:rPr lang="en-US" dirty="0"/>
              <a:t> </a:t>
            </a:r>
            <a:r>
              <a:rPr lang="en-US" dirty="0" err="1"/>
              <a:t>REview</a:t>
            </a:r>
            <a:endParaRPr lang="en-US" dirty="0"/>
          </a:p>
        </p:txBody>
      </p:sp>
      <p:pic>
        <p:nvPicPr>
          <p:cNvPr id="4" name="data presentation">
            <a:hlinkClick r:id="" action="ppaction://media"/>
            <a:extLst>
              <a:ext uri="{FF2B5EF4-FFF2-40B4-BE49-F238E27FC236}">
                <a16:creationId xmlns:a16="http://schemas.microsoft.com/office/drawing/2014/main" id="{D12EF829-33DF-4940-8A94-3A308D3E5FF3}"/>
              </a:ext>
            </a:extLst>
          </p:cNvPr>
          <p:cNvPicPr>
            <a:picLocks noGrp="1" noChangeAspect="1"/>
          </p:cNvPicPr>
          <p:nvPr>
            <p:ph idx="1"/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08224" y="1628776"/>
            <a:ext cx="8320117" cy="4679950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661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F64BD-838F-4739-9551-5B2CBAE6E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>
            <a:normAutofit/>
          </a:bodyPr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7AD0E-E7B5-444A-A3B8-36064E234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018271" cy="4023360"/>
          </a:xfrm>
        </p:spPr>
        <p:txBody>
          <a:bodyPr>
            <a:normAutofit/>
          </a:bodyPr>
          <a:lstStyle/>
          <a:p>
            <a:r>
              <a:rPr lang="en-US" dirty="0"/>
              <a:t>1) PROBLEM STATEMENT</a:t>
            </a:r>
          </a:p>
          <a:p>
            <a:r>
              <a:rPr lang="en-US" dirty="0"/>
              <a:t>2) DATASET DETAILS</a:t>
            </a:r>
          </a:p>
          <a:p>
            <a:r>
              <a:rPr lang="en-US" dirty="0"/>
              <a:t>3) DATA ANALYSIS</a:t>
            </a:r>
          </a:p>
          <a:p>
            <a:r>
              <a:rPr lang="en-US" dirty="0"/>
              <a:t>4) OBSERVATIONS</a:t>
            </a:r>
          </a:p>
          <a:p>
            <a:r>
              <a:rPr lang="en-US" dirty="0"/>
              <a:t>5) MODEL RESULTS </a:t>
            </a:r>
          </a:p>
          <a:p>
            <a:r>
              <a:rPr lang="en-US" dirty="0"/>
              <a:t>6) CHALLENGES FACED</a:t>
            </a:r>
          </a:p>
          <a:p>
            <a:r>
              <a:rPr lang="en-US" dirty="0"/>
              <a:t>7) CONCLUSION </a:t>
            </a:r>
          </a:p>
          <a:p>
            <a:r>
              <a:rPr lang="en-US" dirty="0"/>
              <a:t>8) FUTURE WORK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775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199A4-EF7E-40FD-A91E-56B95C00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>
            <a:normAutofit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01A2D-6DE0-421B-8E6E-D2029A405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018271" cy="4023360"/>
          </a:xfrm>
        </p:spPr>
        <p:txBody>
          <a:bodyPr>
            <a:normAutofit/>
          </a:bodyPr>
          <a:lstStyle/>
          <a:p>
            <a:r>
              <a:rPr lang="en-US" dirty="0"/>
              <a:t>1) COMPARE CRIMES PRE AND POST PANDEMIC</a:t>
            </a:r>
          </a:p>
          <a:p>
            <a:r>
              <a:rPr lang="en-US" dirty="0"/>
              <a:t>     Observe Patterns</a:t>
            </a:r>
          </a:p>
          <a:p>
            <a:r>
              <a:rPr lang="en-US" dirty="0"/>
              <a:t>     Observe frequency</a:t>
            </a:r>
          </a:p>
          <a:p>
            <a:r>
              <a:rPr lang="en-US" dirty="0"/>
              <a:t>     Observe changes</a:t>
            </a:r>
          </a:p>
          <a:p>
            <a:r>
              <a:rPr lang="en-US" dirty="0"/>
              <a:t>2) Predicting whether person will be charged as guilty</a:t>
            </a:r>
          </a:p>
          <a:p>
            <a:r>
              <a:rPr lang="en-US" dirty="0"/>
              <a:t>     Find features</a:t>
            </a:r>
          </a:p>
          <a:p>
            <a:r>
              <a:rPr lang="en-US" dirty="0"/>
              <a:t>     Observe any peculiar pattern </a:t>
            </a:r>
          </a:p>
          <a:p>
            <a:r>
              <a:rPr lang="en-US" dirty="0"/>
              <a:t>     Needs to be done with lightweight models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021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50CCE-C1B6-49F1-B01B-6FFE1B6A2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>
            <a:normAutofit/>
          </a:bodyPr>
          <a:lstStyle/>
          <a:p>
            <a:r>
              <a:rPr lang="en-US"/>
              <a:t>DATA SET DETAILS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4225C-1CB8-44A0-839A-13D093BDC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018271" cy="4023360"/>
          </a:xfrm>
        </p:spPr>
        <p:txBody>
          <a:bodyPr>
            <a:normAutofit/>
          </a:bodyPr>
          <a:lstStyle/>
          <a:p>
            <a:r>
              <a:rPr lang="en-US" sz="1400"/>
              <a:t>DATA SOURCE : </a:t>
            </a:r>
            <a:r>
              <a:rPr lang="en-US" sz="1400">
                <a:hlinkClick r:id="rId2"/>
              </a:rPr>
              <a:t>https://data.police.uk/data</a:t>
            </a:r>
            <a:endParaRPr lang="en-US" sz="1400"/>
          </a:p>
          <a:p>
            <a:r>
              <a:rPr lang="en-US" sz="1400"/>
              <a:t>DATATYPES AVAILABLE :</a:t>
            </a:r>
          </a:p>
          <a:p>
            <a:r>
              <a:rPr lang="en-US" sz="1400"/>
              <a:t>                1) STREETS </a:t>
            </a:r>
          </a:p>
          <a:p>
            <a:r>
              <a:rPr lang="en-US" sz="1400"/>
              <a:t>                2) OUTCOMES</a:t>
            </a:r>
          </a:p>
          <a:p>
            <a:r>
              <a:rPr lang="en-US" sz="1400"/>
              <a:t>                3) STOP &amp; SEARCH</a:t>
            </a:r>
          </a:p>
          <a:p>
            <a:r>
              <a:rPr lang="en-US" sz="1400"/>
              <a:t>    STREETS :</a:t>
            </a:r>
          </a:p>
          <a:p>
            <a:r>
              <a:rPr lang="en-US" sz="1400"/>
              <a:t>           PRE COVID :  13185655 ROWS, 12 COLUMNS </a:t>
            </a:r>
          </a:p>
          <a:p>
            <a:r>
              <a:rPr lang="en-US" sz="1400">
                <a:latin typeface="Calibri" panose="020F0502020204030204" pitchFamily="34" charset="0"/>
                <a:cs typeface="Times New Roman" panose="02020603050405020304" pitchFamily="18" charset="0"/>
              </a:rPr>
              <a:t>                </a:t>
            </a:r>
            <a:r>
              <a:rPr lang="en-US" sz="1400"/>
              <a:t>POST COVID  :  9155768 ROWS , 12 COLUMNS</a:t>
            </a:r>
          </a:p>
          <a:p>
            <a:r>
              <a:rPr lang="en-US" sz="1400"/>
              <a:t>    OUTCOMES : </a:t>
            </a:r>
          </a:p>
          <a:p>
            <a:r>
              <a:rPr lang="en-US" sz="1400"/>
              <a:t>         13011476 ROWS, 10 COLUMNS</a:t>
            </a:r>
          </a:p>
          <a:p>
            <a:r>
              <a:rPr lang="en-US" sz="1400"/>
              <a:t>         </a:t>
            </a: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073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21C1E-CEC7-4247-AECF-2D1A8C239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8018272" cy="1499616"/>
          </a:xfrm>
        </p:spPr>
        <p:txBody>
          <a:bodyPr>
            <a:normAutofit/>
          </a:bodyPr>
          <a:lstStyle/>
          <a:p>
            <a:r>
              <a:rPr lang="en-US" dirty="0"/>
              <a:t>DATA CLEANING TECHNIQUES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7C75-C67B-473F-A864-0915BFC33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8018271" cy="4023360"/>
          </a:xfrm>
        </p:spPr>
        <p:txBody>
          <a:bodyPr>
            <a:normAutofit/>
          </a:bodyPr>
          <a:lstStyle/>
          <a:p>
            <a:r>
              <a:rPr lang="en-US" dirty="0"/>
              <a:t>OUTLIER  TREATMENT</a:t>
            </a:r>
          </a:p>
          <a:p>
            <a:r>
              <a:rPr lang="en-US" dirty="0"/>
              <a:t>MISSING VALUE TREATMENT </a:t>
            </a:r>
          </a:p>
          <a:p>
            <a:pPr marL="0" indent="0">
              <a:buNone/>
            </a:pPr>
            <a:r>
              <a:rPr lang="en-US" dirty="0"/>
              <a:t> SKEWNESS</a:t>
            </a:r>
          </a:p>
          <a:p>
            <a:pPr marL="0" indent="0">
              <a:buNone/>
            </a:pPr>
            <a:r>
              <a:rPr lang="en-US" dirty="0"/>
              <a:t> DUMMY VARIABLES</a:t>
            </a:r>
          </a:p>
          <a:p>
            <a:pPr marL="0" indent="0">
              <a:buNone/>
            </a:pPr>
            <a:r>
              <a:rPr lang="en-US" dirty="0"/>
              <a:t> FEATURE TRANSFORMATION</a:t>
            </a:r>
          </a:p>
          <a:p>
            <a:pPr marL="0" indent="0">
              <a:buNone/>
            </a:pPr>
            <a:r>
              <a:rPr lang="en-US" dirty="0"/>
              <a:t> NEW FEATURE CREATION FROM EXISTING COORDINATES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D7B666-D5E6-48CE-B26A-FB5E5C34A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325601"/>
            <a:ext cx="2286920" cy="39080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EE670A-A41A-44AD-BC1C-2090365EB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83348" y="4394539"/>
            <a:ext cx="2286920" cy="202972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3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74A886E-E8EF-48CC-8764-20EAE4538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1A7C47-CF92-4942-B729-8B71A7217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481" y="640080"/>
            <a:ext cx="3730423" cy="40771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PRE PANDEMIC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1993F9-CFC5-495F-9F26-199534453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1704" y="4831176"/>
            <a:ext cx="2743200" cy="0"/>
          </a:xfrm>
          <a:prstGeom prst="line">
            <a:avLst/>
          </a:prstGeom>
          <a:ln w="19050">
            <a:solidFill>
              <a:srgbClr val="F27D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3">
            <a:extLst>
              <a:ext uri="{FF2B5EF4-FFF2-40B4-BE49-F238E27FC236}">
                <a16:creationId xmlns:a16="http://schemas.microsoft.com/office/drawing/2014/main" id="{337C3842-CD5B-4483-ADEB-AFBD7FA81964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17" b="1"/>
          <a:stretch/>
        </p:blipFill>
        <p:spPr bwMode="auto">
          <a:xfrm>
            <a:off x="3860800" y="406411"/>
            <a:ext cx="7691120" cy="581248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09341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774A886E-E8EF-48CC-8764-20EAE4538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405E0-3C56-4218-B1A3-6452993D6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805" y="640080"/>
            <a:ext cx="3378099" cy="40771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 cap="all" spc="2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POST PANDEMIC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B1993F9-CFC5-495F-9F26-199534453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1704" y="4831176"/>
            <a:ext cx="2743200" cy="0"/>
          </a:xfrm>
          <a:prstGeom prst="line">
            <a:avLst/>
          </a:prstGeom>
          <a:ln w="19050">
            <a:solidFill>
              <a:srgbClr val="F27A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Chart, treemap chart&#10;&#10;Description automatically generated">
            <a:extLst>
              <a:ext uri="{FF2B5EF4-FFF2-40B4-BE49-F238E27FC236}">
                <a16:creationId xmlns:a16="http://schemas.microsoft.com/office/drawing/2014/main" id="{10E00C20-7681-49EC-BF1A-AF7CF0C0FF3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333" y="1537969"/>
            <a:ext cx="7669530" cy="496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396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2DD0C21-8FEE-4C18-8789-CC8ABE206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4B51757-7607-4CEA-A0EE-3C5BDC2C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12188952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266802-EE0F-4E12-9DCC-36D189AFF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OBSERVATION 2 PRE PANDEMIC 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6C19C2C2-89C3-4D01-A59E-39F908237410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8" b="6398"/>
          <a:stretch/>
        </p:blipFill>
        <p:spPr>
          <a:xfrm>
            <a:off x="1684462" y="640080"/>
            <a:ext cx="8817271" cy="3306457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EF39256-F095-41C8-8707-6C1A665E8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406507" y="5220212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193102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2471</TotalTime>
  <Words>286</Words>
  <Application>Microsoft Office PowerPoint</Application>
  <PresentationFormat>Widescreen</PresentationFormat>
  <Paragraphs>68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Tw Cen MT</vt:lpstr>
      <vt:lpstr>Tw Cen MT Condensed</vt:lpstr>
      <vt:lpstr>Wingdings 3</vt:lpstr>
      <vt:lpstr>Integral</vt:lpstr>
      <vt:lpstr>UK CRIME ANALYSIS</vt:lpstr>
      <vt:lpstr>INtroduction</vt:lpstr>
      <vt:lpstr>TABLE OF CONTENTS</vt:lpstr>
      <vt:lpstr>Problem statement</vt:lpstr>
      <vt:lpstr>DATA SET DETAILS</vt:lpstr>
      <vt:lpstr>DATA CLEANING TECHNIQUES USED</vt:lpstr>
      <vt:lpstr>PRE PANDEMIC</vt:lpstr>
      <vt:lpstr>POST PANDEMIC</vt:lpstr>
      <vt:lpstr>OBSERVATION 2 PRE PANDEMIC </vt:lpstr>
      <vt:lpstr>POST PANDEMIC </vt:lpstr>
      <vt:lpstr>OBSERVATION 3  PRE-PANDEMIC </vt:lpstr>
      <vt:lpstr>POST PANDEMIC </vt:lpstr>
      <vt:lpstr>OBSERVATION 4 Pre-PANDEMIC</vt:lpstr>
      <vt:lpstr>POST PANDEMIC</vt:lpstr>
      <vt:lpstr>MODELLING RESULTS </vt:lpstr>
      <vt:lpstr>CONFUSION MATRIX</vt:lpstr>
      <vt:lpstr>AUC CURVE</vt:lpstr>
      <vt:lpstr>CHALLENGES FACED</vt:lpstr>
      <vt:lpstr>CONCLUSION</vt:lpstr>
      <vt:lpstr>CODe REview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UK CRIME ANALYSIS</dc:title>
  <dc:creator>Vishal Pathak</dc:creator>
  <cp:lastModifiedBy> </cp:lastModifiedBy>
  <cp:revision>23</cp:revision>
  <dcterms:created xsi:type="dcterms:W3CDTF">2021-05-03T23:25:32Z</dcterms:created>
  <dcterms:modified xsi:type="dcterms:W3CDTF">2021-05-05T20:08:54Z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